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294" r:id="rId38"/>
    <p:sldId id="350" r:id="rId39"/>
    <p:sldId id="351" r:id="rId40"/>
    <p:sldId id="321" r:id="rId41"/>
    <p:sldId id="349" r:id="rId42"/>
    <p:sldId id="352" r:id="rId43"/>
    <p:sldId id="353" r:id="rId44"/>
    <p:sldId id="354" r:id="rId45"/>
    <p:sldId id="355" r:id="rId46"/>
    <p:sldId id="288" r:id="rId47"/>
    <p:sldId id="356" r:id="rId48"/>
    <p:sldId id="357" r:id="rId49"/>
    <p:sldId id="358" r:id="rId50"/>
    <p:sldId id="359" r:id="rId51"/>
    <p:sldId id="360"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6" d="100"/>
          <a:sy n="66" d="100"/>
        </p:scale>
        <p:origin x="10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1348900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api.spacexdata.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Oscar Navarro</a:t>
            </a:r>
          </a:p>
          <a:p>
            <a:r>
              <a:rPr lang="en-US" dirty="0">
                <a:solidFill>
                  <a:schemeClr val="bg2"/>
                </a:solidFill>
                <a:latin typeface="Abadi" panose="020B0604020104020204" pitchFamily="34" charset="0"/>
                <a:ea typeface="SF Pro" pitchFamily="2" charset="0"/>
                <a:cs typeface="SF Pro" pitchFamily="2" charset="0"/>
              </a:rPr>
              <a:t>16/01/2023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2000" dirty="0">
                <a:solidFill>
                  <a:schemeClr val="accent3">
                    <a:lumMod val="25000"/>
                  </a:schemeClr>
                </a:solidFill>
                <a:latin typeface="Abadi" panose="020B0604020104020204" pitchFamily="34" charset="0"/>
              </a:rPr>
              <a:t>We performed some Exploratory Data Analysis (EDA) to find patterns in the data and determine what would be the label for training supervised models.</a:t>
            </a:r>
          </a:p>
          <a:p>
            <a:pPr marL="0" indent="0">
              <a:buNone/>
            </a:pPr>
            <a:endParaRPr lang="en-GB" sz="2000" dirty="0">
              <a:solidFill>
                <a:schemeClr val="accent3">
                  <a:lumMod val="25000"/>
                </a:schemeClr>
              </a:solidFill>
              <a:latin typeface="Abadi" panose="020B0604020104020204" pitchFamily="34" charset="0"/>
            </a:endParaRPr>
          </a:p>
          <a:p>
            <a:r>
              <a:rPr lang="en-GB" sz="2000" dirty="0">
                <a:solidFill>
                  <a:schemeClr val="accent3">
                    <a:lumMod val="25000"/>
                  </a:schemeClr>
                </a:solidFill>
                <a:latin typeface="Abadi" panose="020B0604020104020204" pitchFamily="34" charset="0"/>
              </a:rPr>
              <a:t>The main contribution was converting landing outcomes into training labels with ‘1’ meaning the booster successfully landed and ‘0’ representing the landing was unsuccessful.</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GB" sz="2200" dirty="0">
                <a:solidFill>
                  <a:schemeClr val="accent3">
                    <a:lumMod val="25000"/>
                  </a:schemeClr>
                </a:solidFill>
                <a:latin typeface="Abadi"/>
              </a:rPr>
              <a:t>We rendered scatter plots and bar plots to visualize the relationship between pair of features:</a:t>
            </a:r>
          </a:p>
          <a:p>
            <a:pPr lvl="1">
              <a:lnSpc>
                <a:spcPct val="100000"/>
              </a:lnSpc>
              <a:spcBef>
                <a:spcPts val="1400"/>
              </a:spcBef>
            </a:pPr>
            <a:r>
              <a:rPr lang="en-GB" sz="1800" dirty="0">
                <a:solidFill>
                  <a:schemeClr val="accent3">
                    <a:lumMod val="25000"/>
                  </a:schemeClr>
                </a:solidFill>
                <a:latin typeface="Abadi"/>
              </a:rPr>
              <a:t>Payload Mass vs Flight Number</a:t>
            </a:r>
          </a:p>
          <a:p>
            <a:pPr lvl="1">
              <a:lnSpc>
                <a:spcPct val="100000"/>
              </a:lnSpc>
              <a:spcBef>
                <a:spcPts val="1400"/>
              </a:spcBef>
            </a:pPr>
            <a:r>
              <a:rPr lang="en-GB" sz="1800" dirty="0">
                <a:solidFill>
                  <a:schemeClr val="accent3">
                    <a:lumMod val="25000"/>
                  </a:schemeClr>
                </a:solidFill>
                <a:latin typeface="Abadi"/>
              </a:rPr>
              <a:t>Launch Site vs Flight Number</a:t>
            </a:r>
          </a:p>
          <a:p>
            <a:pPr lvl="1">
              <a:lnSpc>
                <a:spcPct val="100000"/>
              </a:lnSpc>
              <a:spcBef>
                <a:spcPts val="1400"/>
              </a:spcBef>
            </a:pPr>
            <a:r>
              <a:rPr lang="en-GB" sz="1800" dirty="0">
                <a:solidFill>
                  <a:schemeClr val="accent3">
                    <a:lumMod val="25000"/>
                  </a:schemeClr>
                </a:solidFill>
                <a:latin typeface="Abadi"/>
              </a:rPr>
              <a:t>Launch Site vs Payload Mass</a:t>
            </a:r>
          </a:p>
          <a:p>
            <a:pPr lvl="1">
              <a:lnSpc>
                <a:spcPct val="100000"/>
              </a:lnSpc>
              <a:spcBef>
                <a:spcPts val="1400"/>
              </a:spcBef>
            </a:pPr>
            <a:r>
              <a:rPr lang="en-GB" sz="1800" dirty="0">
                <a:solidFill>
                  <a:schemeClr val="accent3">
                    <a:lumMod val="25000"/>
                  </a:schemeClr>
                </a:solidFill>
                <a:latin typeface="Abadi"/>
              </a:rPr>
              <a:t>Orbit vs Flight Number</a:t>
            </a:r>
          </a:p>
          <a:p>
            <a:pPr lvl="1">
              <a:lnSpc>
                <a:spcPct val="100000"/>
              </a:lnSpc>
              <a:spcBef>
                <a:spcPts val="1400"/>
              </a:spcBef>
            </a:pPr>
            <a:r>
              <a:rPr lang="en-GB" sz="1800" dirty="0">
                <a:solidFill>
                  <a:schemeClr val="accent3">
                    <a:lumMod val="25000"/>
                  </a:schemeClr>
                </a:solidFill>
                <a:latin typeface="Abadi"/>
              </a:rPr>
              <a:t>Payload vs Orbit</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SQL queries to:</a:t>
            </a:r>
          </a:p>
          <a:p>
            <a:pPr lvl="1">
              <a:lnSpc>
                <a:spcPct val="100000"/>
              </a:lnSpc>
              <a:spcBef>
                <a:spcPts val="1400"/>
              </a:spcBef>
            </a:pPr>
            <a:r>
              <a:rPr lang="en-GB" sz="1400" dirty="0">
                <a:solidFill>
                  <a:schemeClr val="accent3">
                    <a:lumMod val="25000"/>
                  </a:schemeClr>
                </a:solidFill>
                <a:latin typeface="Abadi"/>
              </a:rPr>
              <a:t>Display the names of the unique launch sites in the space mission</a:t>
            </a:r>
          </a:p>
          <a:p>
            <a:pPr lvl="1">
              <a:lnSpc>
                <a:spcPct val="100000"/>
              </a:lnSpc>
              <a:spcBef>
                <a:spcPts val="1400"/>
              </a:spcBef>
            </a:pPr>
            <a:r>
              <a:rPr lang="en-GB" sz="1400" dirty="0">
                <a:solidFill>
                  <a:schemeClr val="accent3">
                    <a:lumMod val="25000"/>
                  </a:schemeClr>
                </a:solidFill>
                <a:latin typeface="Abadi"/>
              </a:rPr>
              <a:t>Display 5 records where launch sites begin with the string 'CCA’</a:t>
            </a:r>
          </a:p>
          <a:p>
            <a:pPr lvl="1">
              <a:lnSpc>
                <a:spcPct val="100000"/>
              </a:lnSpc>
              <a:spcBef>
                <a:spcPts val="1400"/>
              </a:spcBef>
            </a:pPr>
            <a:r>
              <a:rPr lang="en-GB" sz="1400" dirty="0">
                <a:solidFill>
                  <a:schemeClr val="accent3">
                    <a:lumMod val="25000"/>
                  </a:schemeClr>
                </a:solidFill>
                <a:latin typeface="Abadi"/>
              </a:rPr>
              <a:t>Display the total payload mass carried by boosters launched by NASA (CRS)</a:t>
            </a:r>
          </a:p>
          <a:p>
            <a:pPr lvl="1">
              <a:lnSpc>
                <a:spcPct val="100000"/>
              </a:lnSpc>
              <a:spcBef>
                <a:spcPts val="1400"/>
              </a:spcBef>
            </a:pPr>
            <a:r>
              <a:rPr lang="en-GB" sz="1400" dirty="0">
                <a:solidFill>
                  <a:schemeClr val="accent3">
                    <a:lumMod val="25000"/>
                  </a:schemeClr>
                </a:solidFill>
                <a:latin typeface="Abadi"/>
              </a:rPr>
              <a:t>Display average payload mass carried by booster version F9 v1.1</a:t>
            </a:r>
          </a:p>
          <a:p>
            <a:pPr lvl="1">
              <a:lnSpc>
                <a:spcPct val="100000"/>
              </a:lnSpc>
              <a:spcBef>
                <a:spcPts val="1400"/>
              </a:spcBef>
            </a:pPr>
            <a:r>
              <a:rPr lang="en-GB" sz="1400" dirty="0">
                <a:solidFill>
                  <a:schemeClr val="accent3">
                    <a:lumMod val="25000"/>
                  </a:schemeClr>
                </a:solidFill>
                <a:latin typeface="Abadi"/>
              </a:rPr>
              <a:t>List the date when the first successful landing outcome in ground pad was achieved.</a:t>
            </a:r>
          </a:p>
          <a:p>
            <a:pPr lvl="1">
              <a:lnSpc>
                <a:spcPct val="100000"/>
              </a:lnSpc>
              <a:spcBef>
                <a:spcPts val="1400"/>
              </a:spcBef>
            </a:pPr>
            <a:r>
              <a:rPr lang="en-GB" sz="1400" dirty="0">
                <a:solidFill>
                  <a:schemeClr val="accent3">
                    <a:lumMod val="25000"/>
                  </a:schemeClr>
                </a:solidFill>
                <a:latin typeface="Abadi"/>
              </a:rPr>
              <a:t>List the names of the boosters which have success in drone ship and have payload mass greater than 4000 but less than 6000</a:t>
            </a:r>
            <a:endParaRPr lang="en-US" sz="1400" dirty="0">
              <a:solidFill>
                <a:schemeClr val="accent3">
                  <a:lumMod val="25000"/>
                </a:schemeClr>
              </a:solidFill>
              <a:latin typeface="Abadi"/>
            </a:endParaRPr>
          </a:p>
          <a:p>
            <a:pPr lvl="1">
              <a:lnSpc>
                <a:spcPct val="100000"/>
              </a:lnSpc>
              <a:spcBef>
                <a:spcPts val="1400"/>
              </a:spcBef>
            </a:pPr>
            <a:r>
              <a:rPr lang="en-GB" sz="14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pPr>
            <a:r>
              <a:rPr lang="en-GB" sz="1400" dirty="0">
                <a:solidFill>
                  <a:schemeClr val="accent3">
                    <a:lumMod val="25000"/>
                  </a:schemeClr>
                </a:solidFill>
                <a:latin typeface="Abadi" panose="020B0604020104020204" pitchFamily="34" charset="0"/>
              </a:rPr>
              <a:t>List the names of the booster versions which have carried the maximum payload mass</a:t>
            </a:r>
            <a:r>
              <a:rPr lang="en-GB" sz="1600" dirty="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60314"/>
            <a:ext cx="10515600" cy="4351338"/>
          </a:xfrm>
          <a:prstGeom prst="rect">
            <a:avLst/>
          </a:prstGeom>
        </p:spPr>
        <p:txBody>
          <a:bodyPr>
            <a:normAutofit fontScale="92500" lnSpcReduction="20000"/>
          </a:bodyPr>
          <a:lstStyle/>
          <a:p>
            <a:pPr>
              <a:lnSpc>
                <a:spcPct val="100000"/>
              </a:lnSpc>
              <a:spcBef>
                <a:spcPts val="1400"/>
              </a:spcBef>
            </a:pPr>
            <a:r>
              <a:rPr lang="en-GB" sz="2400" dirty="0">
                <a:solidFill>
                  <a:schemeClr val="accent3">
                    <a:lumMod val="25000"/>
                  </a:schemeClr>
                </a:solidFill>
                <a:latin typeface="Abadi" panose="020B0604020104020204" pitchFamily="34" charset="0"/>
              </a:rPr>
              <a:t>We used markers, circles, lines and marker clusters on Folium Maps to highlight:</a:t>
            </a:r>
          </a:p>
          <a:p>
            <a:pPr lvl="1">
              <a:lnSpc>
                <a:spcPct val="100000"/>
              </a:lnSpc>
              <a:spcBef>
                <a:spcPts val="1400"/>
              </a:spcBef>
            </a:pPr>
            <a:r>
              <a:rPr lang="en-GB" sz="2000" dirty="0">
                <a:solidFill>
                  <a:schemeClr val="accent3">
                    <a:lumMod val="25000"/>
                  </a:schemeClr>
                </a:solidFill>
                <a:latin typeface="Abadi" panose="020B0604020104020204" pitchFamily="34" charset="0"/>
              </a:rPr>
              <a:t>The location of launch sites</a:t>
            </a:r>
          </a:p>
          <a:p>
            <a:pPr lvl="1">
              <a:lnSpc>
                <a:spcPct val="100000"/>
              </a:lnSpc>
              <a:spcBef>
                <a:spcPts val="1400"/>
              </a:spcBef>
            </a:pPr>
            <a:r>
              <a:rPr lang="en-GB" sz="2000" dirty="0">
                <a:solidFill>
                  <a:schemeClr val="accent3">
                    <a:lumMod val="25000"/>
                  </a:schemeClr>
                </a:solidFill>
                <a:latin typeface="Abadi" panose="020B0604020104020204" pitchFamily="34" charset="0"/>
              </a:rPr>
              <a:t>Points of interest, such as the like NASA Johnson Space </a:t>
            </a:r>
            <a:r>
              <a:rPr lang="en-GB" sz="2000" dirty="0" err="1">
                <a:solidFill>
                  <a:schemeClr val="accent3">
                    <a:lumMod val="25000"/>
                  </a:schemeClr>
                </a:solidFill>
                <a:latin typeface="Abadi" panose="020B0604020104020204" pitchFamily="34" charset="0"/>
              </a:rPr>
              <a:t>Center</a:t>
            </a:r>
            <a:endParaRPr lang="en-GB" sz="2000" dirty="0">
              <a:solidFill>
                <a:schemeClr val="accent3">
                  <a:lumMod val="25000"/>
                </a:schemeClr>
              </a:solidFill>
              <a:latin typeface="Abadi" panose="020B0604020104020204" pitchFamily="34" charset="0"/>
            </a:endParaRPr>
          </a:p>
          <a:p>
            <a:pPr lvl="1">
              <a:lnSpc>
                <a:spcPct val="100000"/>
              </a:lnSpc>
              <a:spcBef>
                <a:spcPts val="1400"/>
              </a:spcBef>
            </a:pPr>
            <a:r>
              <a:rPr lang="en-GB" sz="2000" dirty="0">
                <a:solidFill>
                  <a:schemeClr val="accent3">
                    <a:lumMod val="25000"/>
                  </a:schemeClr>
                </a:solidFill>
                <a:latin typeface="Abadi" panose="020B0604020104020204" pitchFamily="34" charset="0"/>
              </a:rPr>
              <a:t>Distance between launch sites and geographical features, like a coastline</a:t>
            </a:r>
          </a:p>
          <a:p>
            <a:pPr lvl="1">
              <a:lnSpc>
                <a:spcPct val="100000"/>
              </a:lnSpc>
              <a:spcBef>
                <a:spcPts val="1400"/>
              </a:spcBef>
            </a:pPr>
            <a:r>
              <a:rPr lang="en-GB" sz="2000" dirty="0">
                <a:solidFill>
                  <a:schemeClr val="accent3">
                    <a:lumMod val="25000"/>
                  </a:schemeClr>
                </a:solidFill>
                <a:latin typeface="Abadi" panose="020B0604020104020204" pitchFamily="34" charset="0"/>
              </a:rPr>
              <a:t>Cluster of events with close coordinates</a:t>
            </a:r>
          </a:p>
          <a:p>
            <a:pPr lvl="1">
              <a:lnSpc>
                <a:spcPct val="100000"/>
              </a:lnSpc>
              <a:spcBef>
                <a:spcPts val="1400"/>
              </a:spcBef>
            </a:pPr>
            <a:endParaRPr lang="en-GB" sz="2000" dirty="0">
              <a:solidFill>
                <a:schemeClr val="accent3">
                  <a:lumMod val="25000"/>
                </a:schemeClr>
              </a:solidFill>
              <a:latin typeface="Abadi" panose="020B0604020104020204" pitchFamily="34" charset="0"/>
            </a:endParaRPr>
          </a:p>
          <a:p>
            <a:pPr lvl="1">
              <a:lnSpc>
                <a:spcPct val="100000"/>
              </a:lnSpc>
              <a:spcBef>
                <a:spcPts val="1400"/>
              </a:spcBef>
            </a:pPr>
            <a:endParaRPr lang="en-GB" sz="2000" dirty="0">
              <a:solidFill>
                <a:schemeClr val="accent3">
                  <a:lumMod val="25000"/>
                </a:schemeClr>
              </a:solidFill>
              <a:latin typeface="Abadi" panose="020B0604020104020204" pitchFamily="34" charset="0"/>
            </a:endParaRPr>
          </a:p>
          <a:p>
            <a:pPr lvl="1">
              <a:lnSpc>
                <a:spcPct val="100000"/>
              </a:lnSpc>
              <a:spcBef>
                <a:spcPts val="1400"/>
              </a:spcBef>
            </a:pPr>
            <a:endParaRPr lang="en-GB"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dirty="0">
              <a:solidFill>
                <a:srgbClr val="0B49CB"/>
              </a:solidFill>
            </a:endParaRPr>
          </a:p>
        </p:txBody>
      </p:sp>
      <p:pic>
        <p:nvPicPr>
          <p:cNvPr id="6" name="Imagen 5">
            <a:extLst>
              <a:ext uri="{FF2B5EF4-FFF2-40B4-BE49-F238E27FC236}">
                <a16:creationId xmlns:a16="http://schemas.microsoft.com/office/drawing/2014/main" id="{53B6E53A-73B8-4DB9-A778-E58AB61DA3F8}"/>
              </a:ext>
            </a:extLst>
          </p:cNvPr>
          <p:cNvPicPr>
            <a:picLocks noChangeAspect="1"/>
          </p:cNvPicPr>
          <p:nvPr/>
        </p:nvPicPr>
        <p:blipFill>
          <a:blip r:embed="rId3"/>
          <a:stretch>
            <a:fillRect/>
          </a:stretch>
        </p:blipFill>
        <p:spPr>
          <a:xfrm>
            <a:off x="2688932" y="3429000"/>
            <a:ext cx="6210300" cy="1704975"/>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600" dirty="0"/>
              <a:t>Added a drop down list to enable launch site selection </a:t>
            </a:r>
          </a:p>
          <a:p>
            <a:pPr>
              <a:lnSpc>
                <a:spcPct val="100000"/>
              </a:lnSpc>
              <a:spcBef>
                <a:spcPts val="1400"/>
              </a:spcBef>
            </a:pPr>
            <a:r>
              <a:rPr lang="en-US" sz="1600" dirty="0"/>
              <a:t>Added a pie chart to show the total successful launches count for all sites </a:t>
            </a:r>
          </a:p>
          <a:p>
            <a:pPr>
              <a:lnSpc>
                <a:spcPct val="100000"/>
              </a:lnSpc>
              <a:spcBef>
                <a:spcPts val="1400"/>
              </a:spcBef>
            </a:pPr>
            <a:r>
              <a:rPr lang="en-US" sz="1600" dirty="0"/>
              <a:t>Added a callback function for `site-dropdown` as input, `success-pie-chart` as output </a:t>
            </a:r>
          </a:p>
          <a:p>
            <a:pPr>
              <a:lnSpc>
                <a:spcPct val="100000"/>
              </a:lnSpc>
              <a:spcBef>
                <a:spcPts val="1400"/>
              </a:spcBef>
            </a:pPr>
            <a:r>
              <a:rPr lang="en-US" sz="1600" dirty="0"/>
              <a:t> Added a callback function for `site-dropdown` and `payload-slider` as inputs, `</a:t>
            </a:r>
            <a:r>
              <a:rPr lang="en-US" sz="1600" dirty="0" err="1"/>
              <a:t>successpayload</a:t>
            </a:r>
            <a:r>
              <a:rPr lang="en-US" sz="1600" dirty="0"/>
              <a:t>-scatter-chart` as output</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Imagen 5">
            <a:extLst>
              <a:ext uri="{FF2B5EF4-FFF2-40B4-BE49-F238E27FC236}">
                <a16:creationId xmlns:a16="http://schemas.microsoft.com/office/drawing/2014/main" id="{7BFCA26C-CCBF-4F49-A488-38C60066A269}"/>
              </a:ext>
            </a:extLst>
          </p:cNvPr>
          <p:cNvPicPr>
            <a:picLocks noChangeAspect="1"/>
          </p:cNvPicPr>
          <p:nvPr/>
        </p:nvPicPr>
        <p:blipFill>
          <a:blip r:embed="rId3"/>
          <a:stretch>
            <a:fillRect/>
          </a:stretch>
        </p:blipFill>
        <p:spPr>
          <a:xfrm>
            <a:off x="3704466" y="3696629"/>
            <a:ext cx="3876675" cy="1276350"/>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We see that as the flight number increases, the first stage is more</a:t>
            </a:r>
          </a:p>
          <a:p>
            <a:pPr lvl="1">
              <a:lnSpc>
                <a:spcPct val="100000"/>
              </a:lnSpc>
              <a:spcBef>
                <a:spcPts val="1400"/>
              </a:spcBef>
            </a:pPr>
            <a:r>
              <a:rPr lang="en-US" sz="1800" dirty="0">
                <a:solidFill>
                  <a:schemeClr val="accent3">
                    <a:lumMod val="25000"/>
                  </a:schemeClr>
                </a:solidFill>
                <a:latin typeface="Abadi" panose="020B0604020104020204" pitchFamily="34" charset="0"/>
              </a:rPr>
              <a:t>likely to land successfully. The payload mass is also important; it</a:t>
            </a:r>
          </a:p>
          <a:p>
            <a:pPr lvl="1">
              <a:lnSpc>
                <a:spcPct val="100000"/>
              </a:lnSpc>
              <a:spcBef>
                <a:spcPts val="1400"/>
              </a:spcBef>
            </a:pPr>
            <a:r>
              <a:rPr lang="en-US" sz="1800" dirty="0">
                <a:solidFill>
                  <a:schemeClr val="accent3">
                    <a:lumMod val="25000"/>
                  </a:schemeClr>
                </a:solidFill>
                <a:latin typeface="Abadi" panose="020B0604020104020204" pitchFamily="34" charset="0"/>
              </a:rPr>
              <a:t>seems the more massive the payload, the less likely the first</a:t>
            </a:r>
          </a:p>
          <a:p>
            <a:pPr lvl="1">
              <a:lnSpc>
                <a:spcPct val="100000"/>
              </a:lnSpc>
              <a:spcBef>
                <a:spcPts val="1400"/>
              </a:spcBef>
            </a:pPr>
            <a:r>
              <a:rPr lang="en-US" sz="1800" dirty="0">
                <a:solidFill>
                  <a:schemeClr val="accent3">
                    <a:lumMod val="25000"/>
                  </a:schemeClr>
                </a:solidFill>
                <a:latin typeface="Abadi" panose="020B0604020104020204" pitchFamily="34" charset="0"/>
              </a:rPr>
              <a:t>stage will return.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Predictive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Our decision tree model performed the best with  0.8333 </a:t>
            </a:r>
            <a:endParaRPr lang="en-US" sz="14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134434"/>
            <a:ext cx="10593000" cy="1734553"/>
          </a:xfrm>
          <a:prstGeom prst="rect">
            <a:avLst/>
          </a:prstGeom>
        </p:spPr>
        <p:txBody>
          <a:bodyPr>
            <a:normAutofit/>
          </a:bodyPr>
          <a:lstStyle/>
          <a:p>
            <a:pPr>
              <a:lnSpc>
                <a:spcPct val="100000"/>
              </a:lnSpc>
              <a:spcBef>
                <a:spcPts val="1400"/>
              </a:spcBef>
            </a:pPr>
            <a:r>
              <a:rPr lang="en-GB" sz="2400" dirty="0">
                <a:solidFill>
                  <a:schemeClr val="accent3">
                    <a:lumMod val="25000"/>
                  </a:schemeClr>
                </a:solidFill>
                <a:latin typeface="Abadi" panose="020B0604020104020204" pitchFamily="34" charset="0"/>
              </a:rPr>
              <a:t>According to the plot above, the most successful launch site is CCAF5 SLC 40</a:t>
            </a:r>
          </a:p>
          <a:p>
            <a:pPr>
              <a:lnSpc>
                <a:spcPct val="100000"/>
              </a:lnSpc>
              <a:spcBef>
                <a:spcPts val="1400"/>
              </a:spcBef>
            </a:pPr>
            <a:r>
              <a:rPr lang="en-GB" sz="2400" dirty="0">
                <a:solidFill>
                  <a:schemeClr val="accent3">
                    <a:lumMod val="25000"/>
                  </a:schemeClr>
                </a:solidFill>
                <a:latin typeface="Abadi" panose="020B0604020104020204" pitchFamily="34" charset="0"/>
              </a:rPr>
              <a:t>In second place VAFB SLC 4E and third place KSC LC 39A;</a:t>
            </a:r>
          </a:p>
          <a:p>
            <a:pPr>
              <a:lnSpc>
                <a:spcPct val="100000"/>
              </a:lnSpc>
              <a:spcBef>
                <a:spcPts val="1400"/>
              </a:spcBef>
            </a:pPr>
            <a:r>
              <a:rPr lang="en-GB" sz="2400" dirty="0">
                <a:solidFill>
                  <a:schemeClr val="accent3">
                    <a:lumMod val="25000"/>
                  </a:schemeClr>
                </a:solidFill>
                <a:latin typeface="Abadi" panose="020B0604020104020204" pitchFamily="34" charset="0"/>
              </a:rPr>
              <a:t>Also, the overall success rate is improving over time.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62F7A19-0C2A-0EBB-9AC8-C1628454CD4D}"/>
              </a:ext>
            </a:extLst>
          </p:cNvPr>
          <p:cNvPicPr>
            <a:picLocks noChangeAspect="1"/>
          </p:cNvPicPr>
          <p:nvPr/>
        </p:nvPicPr>
        <p:blipFill>
          <a:blip r:embed="rId2"/>
          <a:stretch>
            <a:fillRect/>
          </a:stretch>
        </p:blipFill>
        <p:spPr>
          <a:xfrm>
            <a:off x="770011" y="1577189"/>
            <a:ext cx="10762298" cy="2490415"/>
          </a:xfrm>
          <a:prstGeom prst="rect">
            <a:avLst/>
          </a:prstGeom>
        </p:spPr>
      </p:pic>
    </p:spTree>
    <p:extLst>
      <p:ext uri="{BB962C8B-B14F-4D97-AF65-F5344CB8AC3E}">
        <p14:creationId xmlns:p14="http://schemas.microsoft.com/office/powerpoint/2010/main" val="2414396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92486"/>
            <a:ext cx="9804492" cy="1488858"/>
          </a:xfrm>
          <a:prstGeom prst="rect">
            <a:avLst/>
          </a:prstGeom>
        </p:spPr>
        <p:txBody>
          <a:bodyPr>
            <a:normAutofit/>
          </a:bodyPr>
          <a:lstStyle/>
          <a:p>
            <a:pPr marL="0" indent="0">
              <a:lnSpc>
                <a:spcPct val="100000"/>
              </a:lnSpc>
              <a:spcBef>
                <a:spcPts val="1400"/>
              </a:spcBef>
              <a:buNone/>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Higher payloads (over 12,000kg) have a better success rate at CCAFS SLC 40 and KSC LC 39A launch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1743E0B-D223-B4D6-B5B6-AADE8CA6BC9C}"/>
              </a:ext>
            </a:extLst>
          </p:cNvPr>
          <p:cNvPicPr>
            <a:picLocks noChangeAspect="1"/>
          </p:cNvPicPr>
          <p:nvPr/>
        </p:nvPicPr>
        <p:blipFill>
          <a:blip r:embed="rId2"/>
          <a:stretch>
            <a:fillRect/>
          </a:stretch>
        </p:blipFill>
        <p:spPr>
          <a:xfrm>
            <a:off x="702711" y="1421505"/>
            <a:ext cx="10628504" cy="3229031"/>
          </a:xfrm>
          <a:prstGeom prst="rect">
            <a:avLst/>
          </a:prstGeom>
        </p:spPr>
      </p:pic>
    </p:spTree>
    <p:extLst>
      <p:ext uri="{BB962C8B-B14F-4D97-AF65-F5344CB8AC3E}">
        <p14:creationId xmlns:p14="http://schemas.microsoft.com/office/powerpoint/2010/main" val="194768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5024929" cy="3811588"/>
          </a:xfrm>
          <a:prstGeom prst="rect">
            <a:avLst/>
          </a:prstGeom>
        </p:spPr>
        <p:txBody>
          <a:bodyPr>
            <a:normAutofit/>
          </a:bodyPr>
          <a:lstStyle/>
          <a:p>
            <a:pPr>
              <a:lnSpc>
                <a:spcPct val="100000"/>
              </a:lnSpc>
              <a:spcBef>
                <a:spcPts val="1400"/>
              </a:spcBef>
            </a:pPr>
            <a:r>
              <a:rPr lang="en-GB" dirty="0">
                <a:solidFill>
                  <a:schemeClr val="accent3">
                    <a:lumMod val="25000"/>
                  </a:schemeClr>
                </a:solidFill>
                <a:latin typeface="Abadi" panose="020B0604020104020204" pitchFamily="34" charset="0"/>
              </a:rPr>
              <a:t>The following orbits have the highest success rates:</a:t>
            </a:r>
          </a:p>
          <a:p>
            <a:pPr lvl="1">
              <a:lnSpc>
                <a:spcPct val="100000"/>
              </a:lnSpc>
              <a:spcBef>
                <a:spcPts val="1400"/>
              </a:spcBef>
            </a:pPr>
            <a:r>
              <a:rPr lang="en-GB" dirty="0">
                <a:solidFill>
                  <a:schemeClr val="accent3">
                    <a:lumMod val="25000"/>
                  </a:schemeClr>
                </a:solidFill>
                <a:latin typeface="Abadi" panose="020B0604020104020204" pitchFamily="34" charset="0"/>
              </a:rPr>
              <a:t>ES-L1</a:t>
            </a:r>
          </a:p>
          <a:p>
            <a:pPr lvl="1">
              <a:lnSpc>
                <a:spcPct val="100000"/>
              </a:lnSpc>
              <a:spcBef>
                <a:spcPts val="1400"/>
              </a:spcBef>
            </a:pPr>
            <a:r>
              <a:rPr lang="en-GB" dirty="0">
                <a:solidFill>
                  <a:schemeClr val="accent3">
                    <a:lumMod val="25000"/>
                  </a:schemeClr>
                </a:solidFill>
                <a:latin typeface="Abadi" panose="020B0604020104020204" pitchFamily="34" charset="0"/>
              </a:rPr>
              <a:t>GEO</a:t>
            </a:r>
          </a:p>
          <a:p>
            <a:pPr lvl="1">
              <a:lnSpc>
                <a:spcPct val="100000"/>
              </a:lnSpc>
              <a:spcBef>
                <a:spcPts val="1400"/>
              </a:spcBef>
            </a:pPr>
            <a:r>
              <a:rPr lang="en-GB" dirty="0">
                <a:solidFill>
                  <a:schemeClr val="accent3">
                    <a:lumMod val="25000"/>
                  </a:schemeClr>
                </a:solidFill>
                <a:latin typeface="Abadi" panose="020B0604020104020204" pitchFamily="34" charset="0"/>
              </a:rPr>
              <a:t>HEO</a:t>
            </a:r>
          </a:p>
          <a:p>
            <a:pPr lvl="1">
              <a:lnSpc>
                <a:spcPct val="100000"/>
              </a:lnSpc>
              <a:spcBef>
                <a:spcPts val="1400"/>
              </a:spcBef>
            </a:pPr>
            <a:r>
              <a:rPr lang="en-GB" dirty="0">
                <a:solidFill>
                  <a:schemeClr val="accent3">
                    <a:lumMod val="25000"/>
                  </a:schemeClr>
                </a:solidFill>
                <a:latin typeface="Abadi" panose="020B0604020104020204" pitchFamily="34" charset="0"/>
              </a:rPr>
              <a:t>SSO</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D619388-32D1-0AE3-33BC-DD0B4E30534C}"/>
              </a:ext>
            </a:extLst>
          </p:cNvPr>
          <p:cNvPicPr>
            <a:picLocks noChangeAspect="1"/>
          </p:cNvPicPr>
          <p:nvPr/>
        </p:nvPicPr>
        <p:blipFill>
          <a:blip r:embed="rId2"/>
          <a:stretch>
            <a:fillRect/>
          </a:stretch>
        </p:blipFill>
        <p:spPr>
          <a:xfrm>
            <a:off x="6687748" y="1925468"/>
            <a:ext cx="4224368" cy="3262336"/>
          </a:xfrm>
          <a:prstGeom prst="rect">
            <a:avLst/>
          </a:prstGeom>
        </p:spPr>
      </p:pic>
    </p:spTree>
    <p:extLst>
      <p:ext uri="{BB962C8B-B14F-4D97-AF65-F5344CB8AC3E}">
        <p14:creationId xmlns:p14="http://schemas.microsoft.com/office/powerpoint/2010/main" val="342927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DBE14E5-AC89-48C9-29A2-689AAD3764F2}"/>
              </a:ext>
            </a:extLst>
          </p:cNvPr>
          <p:cNvPicPr>
            <a:picLocks noChangeAspect="1"/>
          </p:cNvPicPr>
          <p:nvPr/>
        </p:nvPicPr>
        <p:blipFill>
          <a:blip r:embed="rId2"/>
          <a:stretch>
            <a:fillRect/>
          </a:stretch>
        </p:blipFill>
        <p:spPr>
          <a:xfrm>
            <a:off x="603701" y="1839833"/>
            <a:ext cx="11130115" cy="3811748"/>
          </a:xfrm>
          <a:prstGeom prst="rect">
            <a:avLst/>
          </a:prstGeom>
        </p:spPr>
      </p:pic>
    </p:spTree>
    <p:extLst>
      <p:ext uri="{BB962C8B-B14F-4D97-AF65-F5344CB8AC3E}">
        <p14:creationId xmlns:p14="http://schemas.microsoft.com/office/powerpoint/2010/main" val="2419797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19A2C80-AACB-06FD-DD2F-6C3966B333A4}"/>
              </a:ext>
            </a:extLst>
          </p:cNvPr>
          <p:cNvPicPr>
            <a:picLocks noChangeAspect="1"/>
          </p:cNvPicPr>
          <p:nvPr/>
        </p:nvPicPr>
        <p:blipFill>
          <a:blip r:embed="rId2"/>
          <a:stretch>
            <a:fillRect/>
          </a:stretch>
        </p:blipFill>
        <p:spPr>
          <a:xfrm>
            <a:off x="492704" y="1531817"/>
            <a:ext cx="11206591" cy="4255449"/>
          </a:xfrm>
          <a:prstGeom prst="rect">
            <a:avLst/>
          </a:prstGeom>
        </p:spPr>
      </p:pic>
    </p:spTree>
    <p:extLst>
      <p:ext uri="{BB962C8B-B14F-4D97-AF65-F5344CB8AC3E}">
        <p14:creationId xmlns:p14="http://schemas.microsoft.com/office/powerpoint/2010/main" val="348012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1F297D9-F1BA-5DA5-3C93-81F384EC89A9}"/>
              </a:ext>
            </a:extLst>
          </p:cNvPr>
          <p:cNvPicPr>
            <a:picLocks noChangeAspect="1"/>
          </p:cNvPicPr>
          <p:nvPr/>
        </p:nvPicPr>
        <p:blipFill>
          <a:blip r:embed="rId2"/>
          <a:stretch>
            <a:fillRect/>
          </a:stretch>
        </p:blipFill>
        <p:spPr>
          <a:xfrm>
            <a:off x="2371541" y="1428401"/>
            <a:ext cx="7133795" cy="5069781"/>
          </a:xfrm>
          <a:prstGeom prst="rect">
            <a:avLst/>
          </a:prstGeom>
        </p:spPr>
      </p:pic>
    </p:spTree>
    <p:extLst>
      <p:ext uri="{BB962C8B-B14F-4D97-AF65-F5344CB8AC3E}">
        <p14:creationId xmlns:p14="http://schemas.microsoft.com/office/powerpoint/2010/main" val="3446715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lvl="8">
              <a:lnSpc>
                <a:spcPct val="100000"/>
              </a:lnSpc>
              <a:spcBef>
                <a:spcPts val="1400"/>
              </a:spcBef>
            </a:pPr>
            <a:r>
              <a:rPr lang="en-US" sz="1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1E85134-6E65-2F6F-A8DE-5F236849453A}"/>
              </a:ext>
            </a:extLst>
          </p:cNvPr>
          <p:cNvPicPr>
            <a:picLocks noChangeAspect="1"/>
          </p:cNvPicPr>
          <p:nvPr/>
        </p:nvPicPr>
        <p:blipFill>
          <a:blip r:embed="rId2"/>
          <a:stretch>
            <a:fillRect/>
          </a:stretch>
        </p:blipFill>
        <p:spPr>
          <a:xfrm>
            <a:off x="538122" y="1225527"/>
            <a:ext cx="11115756" cy="4843498"/>
          </a:xfrm>
          <a:prstGeom prst="rect">
            <a:avLst/>
          </a:prstGeom>
        </p:spPr>
      </p:pic>
    </p:spTree>
    <p:extLst>
      <p:ext uri="{BB962C8B-B14F-4D97-AF65-F5344CB8AC3E}">
        <p14:creationId xmlns:p14="http://schemas.microsoft.com/office/powerpoint/2010/main" val="2322131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36A28FD-7616-E7C1-C870-9C3AF3517871}"/>
              </a:ext>
            </a:extLst>
          </p:cNvPr>
          <p:cNvPicPr>
            <a:picLocks noChangeAspect="1"/>
          </p:cNvPicPr>
          <p:nvPr/>
        </p:nvPicPr>
        <p:blipFill>
          <a:blip r:embed="rId2"/>
          <a:stretch>
            <a:fillRect/>
          </a:stretch>
        </p:blipFill>
        <p:spPr>
          <a:xfrm>
            <a:off x="458856" y="1546367"/>
            <a:ext cx="11274287" cy="4228958"/>
          </a:xfrm>
          <a:prstGeom prst="rect">
            <a:avLst/>
          </a:prstGeom>
        </p:spPr>
      </p:pic>
    </p:spTree>
    <p:extLst>
      <p:ext uri="{BB962C8B-B14F-4D97-AF65-F5344CB8AC3E}">
        <p14:creationId xmlns:p14="http://schemas.microsoft.com/office/powerpoint/2010/main" val="457701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0665C7C-6CF9-13DA-B42E-FDEE7A4F6EE2}"/>
              </a:ext>
            </a:extLst>
          </p:cNvPr>
          <p:cNvPicPr>
            <a:picLocks noChangeAspect="1"/>
          </p:cNvPicPr>
          <p:nvPr/>
        </p:nvPicPr>
        <p:blipFill>
          <a:blip r:embed="rId2"/>
          <a:stretch>
            <a:fillRect/>
          </a:stretch>
        </p:blipFill>
        <p:spPr>
          <a:xfrm>
            <a:off x="497640" y="1393016"/>
            <a:ext cx="11196719" cy="4071967"/>
          </a:xfrm>
          <a:prstGeom prst="rect">
            <a:avLst/>
          </a:prstGeom>
        </p:spPr>
      </p:pic>
    </p:spTree>
    <p:extLst>
      <p:ext uri="{BB962C8B-B14F-4D97-AF65-F5344CB8AC3E}">
        <p14:creationId xmlns:p14="http://schemas.microsoft.com/office/powerpoint/2010/main" val="2167913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A3EF93E-55D8-DC40-F131-9291729CAC2F}"/>
              </a:ext>
            </a:extLst>
          </p:cNvPr>
          <p:cNvPicPr>
            <a:picLocks noChangeAspect="1"/>
          </p:cNvPicPr>
          <p:nvPr/>
        </p:nvPicPr>
        <p:blipFill>
          <a:blip r:embed="rId2"/>
          <a:stretch>
            <a:fillRect/>
          </a:stretch>
        </p:blipFill>
        <p:spPr>
          <a:xfrm>
            <a:off x="734028" y="1435246"/>
            <a:ext cx="10444239" cy="4648234"/>
          </a:xfrm>
          <a:prstGeom prst="rect">
            <a:avLst/>
          </a:prstGeom>
        </p:spPr>
      </p:pic>
    </p:spTree>
    <p:extLst>
      <p:ext uri="{BB962C8B-B14F-4D97-AF65-F5344CB8AC3E}">
        <p14:creationId xmlns:p14="http://schemas.microsoft.com/office/powerpoint/2010/main" val="1215780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3E31294-BB9F-C032-A1EA-0E14C0B84304}"/>
              </a:ext>
            </a:extLst>
          </p:cNvPr>
          <p:cNvPicPr>
            <a:picLocks noChangeAspect="1"/>
          </p:cNvPicPr>
          <p:nvPr/>
        </p:nvPicPr>
        <p:blipFill>
          <a:blip r:embed="rId2"/>
          <a:stretch>
            <a:fillRect/>
          </a:stretch>
        </p:blipFill>
        <p:spPr>
          <a:xfrm>
            <a:off x="770010" y="1422723"/>
            <a:ext cx="9895038" cy="4602850"/>
          </a:xfrm>
          <a:prstGeom prst="rect">
            <a:avLst/>
          </a:prstGeom>
        </p:spPr>
      </p:pic>
    </p:spTree>
    <p:extLst>
      <p:ext uri="{BB962C8B-B14F-4D97-AF65-F5344CB8AC3E}">
        <p14:creationId xmlns:p14="http://schemas.microsoft.com/office/powerpoint/2010/main" val="3561955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FED7855-DB9D-8E37-113B-F152B6DFFF1D}"/>
              </a:ext>
            </a:extLst>
          </p:cNvPr>
          <p:cNvPicPr>
            <a:picLocks noChangeAspect="1"/>
          </p:cNvPicPr>
          <p:nvPr/>
        </p:nvPicPr>
        <p:blipFill>
          <a:blip r:embed="rId2"/>
          <a:stretch>
            <a:fillRect/>
          </a:stretch>
        </p:blipFill>
        <p:spPr>
          <a:xfrm>
            <a:off x="642897" y="1454929"/>
            <a:ext cx="10906205" cy="3948141"/>
          </a:xfrm>
          <a:prstGeom prst="rect">
            <a:avLst/>
          </a:prstGeom>
        </p:spPr>
      </p:pic>
    </p:spTree>
    <p:extLst>
      <p:ext uri="{BB962C8B-B14F-4D97-AF65-F5344CB8AC3E}">
        <p14:creationId xmlns:p14="http://schemas.microsoft.com/office/powerpoint/2010/main" val="3519105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8868"/>
            <a:ext cx="10326708" cy="44867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collected through SpaceX API and web-scraping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prepared and </a:t>
            </a:r>
            <a:r>
              <a:rPr lang="en-GB" sz="1800" dirty="0">
                <a:solidFill>
                  <a:schemeClr val="accent3">
                    <a:lumMod val="25000"/>
                  </a:schemeClr>
                </a:solidFill>
                <a:latin typeface="Abadi" panose="020B0604020104020204" pitchFamily="34" charset="0"/>
              </a:rPr>
              <a:t>transformed into a useable subset</a:t>
            </a:r>
          </a:p>
          <a:p>
            <a:pPr lvl="1">
              <a:lnSpc>
                <a:spcPct val="100000"/>
              </a:lnSpc>
              <a:spcBef>
                <a:spcPts val="1400"/>
              </a:spcBef>
            </a:pPr>
            <a:r>
              <a:rPr lang="en-US" sz="1800" dirty="0">
                <a:solidFill>
                  <a:schemeClr val="accent3">
                    <a:lumMod val="25000"/>
                  </a:schemeClr>
                </a:solidFill>
                <a:latin typeface="Abadi" panose="020B0604020104020204" pitchFamily="34" charset="0"/>
              </a:rPr>
              <a:t>Model selected trough comparison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GB" sz="1800" dirty="0">
                <a:solidFill>
                  <a:schemeClr val="accent3">
                    <a:lumMod val="25000"/>
                  </a:schemeClr>
                </a:solidFill>
                <a:latin typeface="Abadi" panose="020B0604020104020204" pitchFamily="34" charset="0"/>
              </a:rPr>
              <a:t>EDA identified the best features to predict successful landings;</a:t>
            </a:r>
          </a:p>
          <a:p>
            <a:pPr lvl="1">
              <a:lnSpc>
                <a:spcPct val="100000"/>
              </a:lnSpc>
              <a:spcBef>
                <a:spcPts val="1400"/>
              </a:spcBef>
            </a:pPr>
            <a:r>
              <a:rPr lang="en-GB" sz="1800" dirty="0">
                <a:solidFill>
                  <a:schemeClr val="accent3">
                    <a:lumMod val="25000"/>
                  </a:schemeClr>
                </a:solidFill>
                <a:latin typeface="Abadi" panose="020B0604020104020204" pitchFamily="34" charset="0"/>
              </a:rPr>
              <a:t>Machine Learning model predicted if the Falcon 9 first stage will land successfully (0.833).</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1EF7D16-7CD5-413D-2A0E-CB81764C0E92}"/>
              </a:ext>
            </a:extLst>
          </p:cNvPr>
          <p:cNvPicPr>
            <a:picLocks noChangeAspect="1"/>
          </p:cNvPicPr>
          <p:nvPr/>
        </p:nvPicPr>
        <p:blipFill>
          <a:blip r:embed="rId2"/>
          <a:stretch>
            <a:fillRect/>
          </a:stretch>
        </p:blipFill>
        <p:spPr>
          <a:xfrm>
            <a:off x="833399" y="1714487"/>
            <a:ext cx="10525202" cy="3429025"/>
          </a:xfrm>
          <a:prstGeom prst="rect">
            <a:avLst/>
          </a:prstGeom>
        </p:spPr>
      </p:pic>
    </p:spTree>
    <p:extLst>
      <p:ext uri="{BB962C8B-B14F-4D97-AF65-F5344CB8AC3E}">
        <p14:creationId xmlns:p14="http://schemas.microsoft.com/office/powerpoint/2010/main" val="1697028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AE14A32-2C7E-936F-5710-78A2D021FE33}"/>
              </a:ext>
            </a:extLst>
          </p:cNvPr>
          <p:cNvPicPr>
            <a:picLocks noChangeAspect="1"/>
          </p:cNvPicPr>
          <p:nvPr/>
        </p:nvPicPr>
        <p:blipFill>
          <a:blip r:embed="rId2"/>
          <a:stretch>
            <a:fillRect/>
          </a:stretch>
        </p:blipFill>
        <p:spPr>
          <a:xfrm>
            <a:off x="770010" y="1593819"/>
            <a:ext cx="9196455" cy="4181506"/>
          </a:xfrm>
          <a:prstGeom prst="rect">
            <a:avLst/>
          </a:prstGeom>
        </p:spPr>
      </p:pic>
    </p:spTree>
    <p:extLst>
      <p:ext uri="{BB962C8B-B14F-4D97-AF65-F5344CB8AC3E}">
        <p14:creationId xmlns:p14="http://schemas.microsoft.com/office/powerpoint/2010/main" val="1722186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AU" sz="2200" dirty="0">
              <a:solidFill>
                <a:schemeClr val="accent3">
                  <a:lumMod val="25000"/>
                </a:schemeClr>
              </a:solidFill>
              <a:latin typeface="Abadi"/>
            </a:endParaRPr>
          </a:p>
          <a:p>
            <a:pPr>
              <a:lnSpc>
                <a:spcPct val="100000"/>
              </a:lnSpc>
              <a:spcBef>
                <a:spcPts val="1400"/>
              </a:spcBef>
            </a:pPr>
            <a:endParaRPr lang="en-AU"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9" name="Table 9">
            <a:extLst>
              <a:ext uri="{FF2B5EF4-FFF2-40B4-BE49-F238E27FC236}">
                <a16:creationId xmlns:a16="http://schemas.microsoft.com/office/drawing/2014/main" id="{1CF2420C-8537-8ADB-2AF5-80C67A2DF5EF}"/>
              </a:ext>
            </a:extLst>
          </p:cNvPr>
          <p:cNvGraphicFramePr>
            <a:graphicFrameLocks noGrp="1"/>
          </p:cNvGraphicFramePr>
          <p:nvPr/>
        </p:nvGraphicFramePr>
        <p:xfrm>
          <a:off x="2032000" y="3119868"/>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0385695"/>
                    </a:ext>
                  </a:extLst>
                </a:gridCol>
                <a:gridCol w="4064000">
                  <a:extLst>
                    <a:ext uri="{9D8B030D-6E8A-4147-A177-3AD203B41FA5}">
                      <a16:colId xmlns:a16="http://schemas.microsoft.com/office/drawing/2014/main" val="361037328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lumMod val="25000"/>
                            </a:schemeClr>
                          </a:solidFill>
                        </a:rPr>
                        <a:t>Booster Version</a:t>
                      </a:r>
                      <a:endParaRPr lang="en-GB" sz="1800" dirty="0">
                        <a:solidFill>
                          <a:schemeClr val="accent3">
                            <a:lumMod val="25000"/>
                          </a:schemeClr>
                        </a:solidFill>
                        <a:latin typeface="Abadi"/>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lumMod val="25000"/>
                            </a:schemeClr>
                          </a:solidFill>
                        </a:rPr>
                        <a:t>Launch Site</a:t>
                      </a:r>
                      <a:endParaRPr lang="en-GB" sz="1800" dirty="0">
                        <a:solidFill>
                          <a:schemeClr val="accent3">
                            <a:lumMod val="25000"/>
                          </a:schemeClr>
                        </a:solidFill>
                        <a:latin typeface="Abadi"/>
                      </a:endParaRPr>
                    </a:p>
                  </a:txBody>
                  <a:tcPr/>
                </a:tc>
                <a:extLst>
                  <a:ext uri="{0D108BD9-81ED-4DB2-BD59-A6C34878D82A}">
                    <a16:rowId xmlns:a16="http://schemas.microsoft.com/office/drawing/2014/main" val="35420989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lumMod val="25000"/>
                            </a:schemeClr>
                          </a:solidFill>
                        </a:rPr>
                        <a:t>F9 v1.1 B1012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lumMod val="25000"/>
                            </a:schemeClr>
                          </a:solidFill>
                        </a:rPr>
                        <a:t>CCAFS LC-40</a:t>
                      </a:r>
                      <a:endParaRPr lang="en-US" sz="1800" dirty="0">
                        <a:solidFill>
                          <a:schemeClr val="accent3">
                            <a:lumMod val="25000"/>
                          </a:schemeClr>
                        </a:solidFill>
                        <a:latin typeface="Abadi"/>
                      </a:endParaRPr>
                    </a:p>
                  </a:txBody>
                  <a:tcPr/>
                </a:tc>
                <a:extLst>
                  <a:ext uri="{0D108BD9-81ED-4DB2-BD59-A6C34878D82A}">
                    <a16:rowId xmlns:a16="http://schemas.microsoft.com/office/drawing/2014/main" val="2549102566"/>
                  </a:ext>
                </a:extLst>
              </a:tr>
            </a:tbl>
          </a:graphicData>
        </a:graphic>
      </p:graphicFrame>
    </p:spTree>
    <p:extLst>
      <p:ext uri="{BB962C8B-B14F-4D97-AF65-F5344CB8AC3E}">
        <p14:creationId xmlns:p14="http://schemas.microsoft.com/office/powerpoint/2010/main" val="305939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34F2515-8F9C-4BC7-8D21-31502C86995F}"/>
              </a:ext>
            </a:extLst>
          </p:cNvPr>
          <p:cNvPicPr>
            <a:picLocks noChangeAspect="1"/>
          </p:cNvPicPr>
          <p:nvPr/>
        </p:nvPicPr>
        <p:blipFill>
          <a:blip r:embed="rId2"/>
          <a:stretch>
            <a:fillRect/>
          </a:stretch>
        </p:blipFill>
        <p:spPr>
          <a:xfrm>
            <a:off x="770010" y="1546977"/>
            <a:ext cx="9686274" cy="4372828"/>
          </a:xfrm>
          <a:prstGeom prst="rect">
            <a:avLst/>
          </a:prstGeom>
        </p:spPr>
      </p:pic>
    </p:spTree>
    <p:extLst>
      <p:ext uri="{BB962C8B-B14F-4D97-AF65-F5344CB8AC3E}">
        <p14:creationId xmlns:p14="http://schemas.microsoft.com/office/powerpoint/2010/main" val="517664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A</a:t>
            </a:r>
            <a:r>
              <a:rPr lang="en-US" dirty="0" err="1">
                <a:solidFill>
                  <a:srgbClr val="0B49CB"/>
                </a:solidFill>
                <a:latin typeface="Abadi"/>
              </a:rPr>
              <a:t>ll</a:t>
            </a:r>
            <a:r>
              <a:rPr lang="en-US" dirty="0">
                <a:solidFill>
                  <a:srgbClr val="0B49CB"/>
                </a:solidFill>
                <a:latin typeface="Abadi"/>
              </a:rPr>
              <a:t> launch sites</a:t>
            </a:r>
          </a:p>
        </p:txBody>
      </p:sp>
      <p:pic>
        <p:nvPicPr>
          <p:cNvPr id="6" name="Picture 5">
            <a:extLst>
              <a:ext uri="{FF2B5EF4-FFF2-40B4-BE49-F238E27FC236}">
                <a16:creationId xmlns:a16="http://schemas.microsoft.com/office/drawing/2014/main" id="{88BF2BB6-C127-AF3C-4493-8818ACC0D39A}"/>
              </a:ext>
            </a:extLst>
          </p:cNvPr>
          <p:cNvPicPr>
            <a:picLocks noChangeAspect="1"/>
          </p:cNvPicPr>
          <p:nvPr/>
        </p:nvPicPr>
        <p:blipFill>
          <a:blip r:embed="rId2"/>
          <a:stretch>
            <a:fillRect/>
          </a:stretch>
        </p:blipFill>
        <p:spPr>
          <a:xfrm>
            <a:off x="2393129" y="1510690"/>
            <a:ext cx="7405742" cy="4514883"/>
          </a:xfrm>
          <a:prstGeom prst="rect">
            <a:avLst/>
          </a:prstGeom>
        </p:spPr>
      </p:pic>
    </p:spTree>
    <p:extLst>
      <p:ext uri="{BB962C8B-B14F-4D97-AF65-F5344CB8AC3E}">
        <p14:creationId xmlns:p14="http://schemas.microsoft.com/office/powerpoint/2010/main" val="3965395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by launch site</a:t>
            </a:r>
          </a:p>
        </p:txBody>
      </p:sp>
      <p:pic>
        <p:nvPicPr>
          <p:cNvPr id="4" name="Picture 3">
            <a:extLst>
              <a:ext uri="{FF2B5EF4-FFF2-40B4-BE49-F238E27FC236}">
                <a16:creationId xmlns:a16="http://schemas.microsoft.com/office/drawing/2014/main" id="{841AD2AC-475D-A2C9-E36F-81AB461E67B0}"/>
              </a:ext>
            </a:extLst>
          </p:cNvPr>
          <p:cNvPicPr>
            <a:picLocks noChangeAspect="1"/>
          </p:cNvPicPr>
          <p:nvPr/>
        </p:nvPicPr>
        <p:blipFill>
          <a:blip r:embed="rId2"/>
          <a:stretch>
            <a:fillRect/>
          </a:stretch>
        </p:blipFill>
        <p:spPr>
          <a:xfrm>
            <a:off x="770011" y="1591764"/>
            <a:ext cx="10453764" cy="4476783"/>
          </a:xfrm>
          <a:prstGeom prst="rect">
            <a:avLst/>
          </a:prstGeom>
        </p:spPr>
      </p:pic>
    </p:spTree>
    <p:extLst>
      <p:ext uri="{BB962C8B-B14F-4D97-AF65-F5344CB8AC3E}">
        <p14:creationId xmlns:p14="http://schemas.microsoft.com/office/powerpoint/2010/main" val="3033217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771834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4283301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27356"/>
            <a:ext cx="11153171" cy="48919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We need a model able to predict the success of a landing to calculate the cost of a launch.</a:t>
            </a:r>
          </a:p>
          <a:p>
            <a:pPr lvl="1">
              <a:spcBef>
                <a:spcPts val="1400"/>
              </a:spcBef>
            </a:pPr>
            <a:r>
              <a:rPr lang="en-US" sz="1800" dirty="0">
                <a:solidFill>
                  <a:schemeClr val="accent3">
                    <a:lumMod val="25000"/>
                  </a:schemeClr>
                </a:solidFill>
                <a:latin typeface="Abadi" panose="020B0604020104020204" pitchFamily="34" charset="0"/>
              </a:rPr>
              <a:t>We also need to identify the best site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C3DEEFA7-78F1-3415-8264-E20177D02155}"/>
              </a:ext>
            </a:extLst>
          </p:cNvPr>
          <p:cNvPicPr>
            <a:picLocks noChangeAspect="1"/>
          </p:cNvPicPr>
          <p:nvPr/>
        </p:nvPicPr>
        <p:blipFill>
          <a:blip r:embed="rId2"/>
          <a:stretch>
            <a:fillRect/>
          </a:stretch>
        </p:blipFill>
        <p:spPr>
          <a:xfrm>
            <a:off x="875901" y="1727823"/>
            <a:ext cx="10434199" cy="3416377"/>
          </a:xfrm>
          <a:prstGeom prst="rect">
            <a:avLst/>
          </a:prstGeom>
        </p:spPr>
      </p:pic>
    </p:spTree>
    <p:extLst>
      <p:ext uri="{BB962C8B-B14F-4D97-AF65-F5344CB8AC3E}">
        <p14:creationId xmlns:p14="http://schemas.microsoft.com/office/powerpoint/2010/main" val="3634796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Launch Success Ratio for KSC LC-39A</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1DCE8C6C-D901-5BC4-E305-2919BA5CEF73}"/>
              </a:ext>
            </a:extLst>
          </p:cNvPr>
          <p:cNvPicPr>
            <a:picLocks noChangeAspect="1"/>
          </p:cNvPicPr>
          <p:nvPr/>
        </p:nvPicPr>
        <p:blipFill>
          <a:blip r:embed="rId2"/>
          <a:stretch>
            <a:fillRect/>
          </a:stretch>
        </p:blipFill>
        <p:spPr>
          <a:xfrm>
            <a:off x="960458" y="2045313"/>
            <a:ext cx="10411333" cy="3022645"/>
          </a:xfrm>
          <a:prstGeom prst="rect">
            <a:avLst/>
          </a:prstGeom>
        </p:spPr>
      </p:pic>
    </p:spTree>
    <p:extLst>
      <p:ext uri="{BB962C8B-B14F-4D97-AF65-F5344CB8AC3E}">
        <p14:creationId xmlns:p14="http://schemas.microsoft.com/office/powerpoint/2010/main" val="1601291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A88DBB18-9838-F8AA-6C56-FA5E8E2E0680}"/>
              </a:ext>
            </a:extLst>
          </p:cNvPr>
          <p:cNvPicPr>
            <a:picLocks noChangeAspect="1"/>
          </p:cNvPicPr>
          <p:nvPr/>
        </p:nvPicPr>
        <p:blipFill>
          <a:blip r:embed="rId2"/>
          <a:stretch>
            <a:fillRect/>
          </a:stretch>
        </p:blipFill>
        <p:spPr>
          <a:xfrm>
            <a:off x="1129766" y="1731765"/>
            <a:ext cx="9932468" cy="3394469"/>
          </a:xfrm>
          <a:prstGeom prst="rect">
            <a:avLst/>
          </a:prstGeom>
        </p:spPr>
      </p:pic>
    </p:spTree>
    <p:extLst>
      <p:ext uri="{BB962C8B-B14F-4D97-AF65-F5344CB8AC3E}">
        <p14:creationId xmlns:p14="http://schemas.microsoft.com/office/powerpoint/2010/main" val="1357726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3541743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GB" sz="2200" dirty="0">
                <a:solidFill>
                  <a:schemeClr val="accent3">
                    <a:lumMod val="25000"/>
                  </a:schemeClr>
                </a:solidFill>
                <a:latin typeface="Abadi"/>
              </a:rPr>
              <a:t>Four classification models were tested, and their accuracies are plotted beside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The classifier model with the highest accuracy is the Decision 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9EE287B8-3B9C-5385-520F-3DD57134BEEE}"/>
              </a:ext>
            </a:extLst>
          </p:cNvPr>
          <p:cNvPicPr>
            <a:picLocks noChangeAspect="1"/>
          </p:cNvPicPr>
          <p:nvPr/>
        </p:nvPicPr>
        <p:blipFill>
          <a:blip r:embed="rId2"/>
          <a:stretch>
            <a:fillRect/>
          </a:stretch>
        </p:blipFill>
        <p:spPr>
          <a:xfrm>
            <a:off x="6833570" y="1687643"/>
            <a:ext cx="4899849" cy="3708999"/>
          </a:xfrm>
          <a:prstGeom prst="rect">
            <a:avLst/>
          </a:prstGeom>
        </p:spPr>
      </p:pic>
    </p:spTree>
    <p:extLst>
      <p:ext uri="{BB962C8B-B14F-4D97-AF65-F5344CB8AC3E}">
        <p14:creationId xmlns:p14="http://schemas.microsoft.com/office/powerpoint/2010/main" val="2037790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TextBox 5">
            <a:extLst>
              <a:ext uri="{FF2B5EF4-FFF2-40B4-BE49-F238E27FC236}">
                <a16:creationId xmlns:a16="http://schemas.microsoft.com/office/drawing/2014/main" id="{D1905F06-6D4E-5286-C401-81C651A56BA0}"/>
              </a:ext>
            </a:extLst>
          </p:cNvPr>
          <p:cNvSpPr txBox="1"/>
          <p:nvPr/>
        </p:nvSpPr>
        <p:spPr>
          <a:xfrm>
            <a:off x="1549711" y="4899464"/>
            <a:ext cx="9477960" cy="830997"/>
          </a:xfrm>
          <a:prstGeom prst="rect">
            <a:avLst/>
          </a:prstGeom>
          <a:noFill/>
        </p:spPr>
        <p:txBody>
          <a:bodyPr wrap="square">
            <a:spAutoFit/>
          </a:bodyPr>
          <a:lstStyle/>
          <a:p>
            <a:r>
              <a:rPr lang="en-US" sz="2400" dirty="0"/>
              <a:t>The Decision Tree confusion matrix shows the largest number of true positive and true negative compared to other models.</a:t>
            </a:r>
          </a:p>
        </p:txBody>
      </p:sp>
      <p:pic>
        <p:nvPicPr>
          <p:cNvPr id="7" name="Picture 6">
            <a:extLst>
              <a:ext uri="{FF2B5EF4-FFF2-40B4-BE49-F238E27FC236}">
                <a16:creationId xmlns:a16="http://schemas.microsoft.com/office/drawing/2014/main" id="{1C4EDC1B-3C67-21AF-19B2-CAC7B7EF2C11}"/>
              </a:ext>
            </a:extLst>
          </p:cNvPr>
          <p:cNvPicPr>
            <a:picLocks noChangeAspect="1"/>
          </p:cNvPicPr>
          <p:nvPr/>
        </p:nvPicPr>
        <p:blipFill>
          <a:blip r:embed="rId2"/>
          <a:stretch>
            <a:fillRect/>
          </a:stretch>
        </p:blipFill>
        <p:spPr>
          <a:xfrm>
            <a:off x="3996590" y="1519577"/>
            <a:ext cx="4062442" cy="2948009"/>
          </a:xfrm>
          <a:prstGeom prst="rect">
            <a:avLst/>
          </a:prstGeom>
        </p:spPr>
      </p:pic>
    </p:spTree>
    <p:extLst>
      <p:ext uri="{BB962C8B-B14F-4D97-AF65-F5344CB8AC3E}">
        <p14:creationId xmlns:p14="http://schemas.microsoft.com/office/powerpoint/2010/main" val="3495733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KSC LC-39A is the launch site with the highest success rate</a:t>
            </a:r>
          </a:p>
          <a:p>
            <a:pPr>
              <a:lnSpc>
                <a:spcPct val="100000"/>
              </a:lnSpc>
              <a:spcBef>
                <a:spcPts val="1400"/>
              </a:spcBef>
            </a:pPr>
            <a:r>
              <a:rPr lang="en-GB" sz="2200" dirty="0">
                <a:solidFill>
                  <a:schemeClr val="accent3">
                    <a:lumMod val="25000"/>
                  </a:schemeClr>
                </a:solidFill>
                <a:latin typeface="Abadi" panose="020B0604020104020204" pitchFamily="34" charset="0"/>
              </a:rPr>
              <a:t>Higher payload launches are more successful</a:t>
            </a:r>
          </a:p>
          <a:p>
            <a:pPr>
              <a:lnSpc>
                <a:spcPct val="100000"/>
              </a:lnSpc>
              <a:spcBef>
                <a:spcPts val="1400"/>
              </a:spcBef>
            </a:pPr>
            <a:r>
              <a:rPr lang="en-GB" sz="2200" dirty="0">
                <a:solidFill>
                  <a:schemeClr val="accent3">
                    <a:lumMod val="25000"/>
                  </a:schemeClr>
                </a:solidFill>
                <a:latin typeface="Abadi" panose="020B0604020104020204" pitchFamily="34" charset="0"/>
              </a:rPr>
              <a:t>Decision Tree Classifier can be used to predict successful landings and increase profits.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2329956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rPr>
              <a:t>SpaceX API </a:t>
            </a:r>
            <a:r>
              <a:rPr lang="en-US" sz="2200" dirty="0">
                <a:solidFill>
                  <a:schemeClr val="accent3">
                    <a:lumMod val="25000"/>
                  </a:schemeClr>
                </a:solidFill>
                <a:latin typeface="Abadi" panose="020B0604020104020204" pitchFamily="34" charset="0"/>
                <a:hlinkClick r:id="rId3"/>
              </a:rPr>
              <a:t>https://api.spacexdata.com</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813757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Rest API Using Web Scrapping from Wikipedia</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 Filtering the data Dealing with missing values Using One Hot Encoding to prepare the data to a binary classification</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Tuning and evaluation of classification models to ensure the best results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sz="2400" dirty="0">
                <a:solidFill>
                  <a:schemeClr val="accent3">
                    <a:lumMod val="25000"/>
                  </a:schemeClr>
                </a:solidFill>
                <a:latin typeface="Abadi" panose="020B0604020104020204" pitchFamily="34" charset="0"/>
              </a:rPr>
              <a:t>We collected data sets from SpaceX API and using web scraping techniques, the Falcon9 Wikipedia page information.</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B0769513-1D37-4324-B845-A39F5709B5A5}"/>
              </a:ext>
            </a:extLst>
          </p:cNvPr>
          <p:cNvPicPr>
            <a:picLocks noChangeAspect="1"/>
          </p:cNvPicPr>
          <p:nvPr/>
        </p:nvPicPr>
        <p:blipFill>
          <a:blip r:embed="rId3"/>
          <a:stretch>
            <a:fillRect/>
          </a:stretch>
        </p:blipFill>
        <p:spPr>
          <a:xfrm>
            <a:off x="5598869" y="1414640"/>
            <a:ext cx="6593131" cy="369261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panose="020B0604020104020204" pitchFamily="34" charset="0"/>
              </a:rPr>
              <a:t>During this process we scrapped Falcon 9 launch records with </a:t>
            </a:r>
            <a:r>
              <a:rPr lang="en-GB" sz="2200" dirty="0" err="1">
                <a:solidFill>
                  <a:schemeClr val="accent3">
                    <a:lumMod val="25000"/>
                  </a:schemeClr>
                </a:solidFill>
                <a:latin typeface="Abadi" panose="020B0604020104020204" pitchFamily="34" charset="0"/>
              </a:rPr>
              <a:t>BeautifulSoup</a:t>
            </a:r>
            <a:r>
              <a:rPr lang="en-GB" sz="2200" dirty="0">
                <a:solidFill>
                  <a:schemeClr val="accent3">
                    <a:lumMod val="25000"/>
                  </a:schemeClr>
                </a:solidFill>
                <a:latin typeface="Abadi" panose="020B0604020104020204" pitchFamily="34" charset="0"/>
              </a:rPr>
              <a:t>:</a:t>
            </a:r>
          </a:p>
          <a:p>
            <a:pPr lvl="1">
              <a:lnSpc>
                <a:spcPct val="100000"/>
              </a:lnSpc>
              <a:spcBef>
                <a:spcPts val="1400"/>
              </a:spcBef>
            </a:pPr>
            <a:r>
              <a:rPr lang="en-GB" sz="1800" dirty="0">
                <a:solidFill>
                  <a:schemeClr val="accent3">
                    <a:lumMod val="25000"/>
                  </a:schemeClr>
                </a:solidFill>
                <a:latin typeface="Abadi" panose="020B0604020104020204" pitchFamily="34" charset="0"/>
              </a:rPr>
              <a:t>Extracting a Falcon 9 launch records HTML table from Wikipedia</a:t>
            </a:r>
          </a:p>
          <a:p>
            <a:pPr lvl="1">
              <a:lnSpc>
                <a:spcPct val="100000"/>
              </a:lnSpc>
              <a:spcBef>
                <a:spcPts val="1400"/>
              </a:spcBef>
            </a:pPr>
            <a:r>
              <a:rPr lang="en-GB" sz="1800" dirty="0">
                <a:solidFill>
                  <a:schemeClr val="accent3">
                    <a:lumMod val="25000"/>
                  </a:schemeClr>
                </a:solidFill>
                <a:latin typeface="Abadi" panose="020B0604020104020204" pitchFamily="34" charset="0"/>
              </a:rPr>
              <a:t>Parsing the table and convert it into a Pandas data 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a:extLst>
              <a:ext uri="{FF2B5EF4-FFF2-40B4-BE49-F238E27FC236}">
                <a16:creationId xmlns:a16="http://schemas.microsoft.com/office/drawing/2014/main" id="{D8581D1D-EE58-4B48-A6C2-03A995910529}"/>
              </a:ext>
            </a:extLst>
          </p:cNvPr>
          <p:cNvPicPr>
            <a:picLocks noChangeAspect="1"/>
          </p:cNvPicPr>
          <p:nvPr/>
        </p:nvPicPr>
        <p:blipFill>
          <a:blip r:embed="rId3"/>
          <a:stretch>
            <a:fillRect/>
          </a:stretch>
        </p:blipFill>
        <p:spPr>
          <a:xfrm>
            <a:off x="5417699" y="1337680"/>
            <a:ext cx="6020312" cy="484340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143</TotalTime>
  <Words>1467</Words>
  <Application>Microsoft Office PowerPoint</Application>
  <PresentationFormat>Panorámica</PresentationFormat>
  <Paragraphs>225</Paragraphs>
  <Slides>49</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Oscar Ivan Navarro Moreno</cp:lastModifiedBy>
  <cp:revision>200</cp:revision>
  <dcterms:created xsi:type="dcterms:W3CDTF">2021-04-29T18:58:34Z</dcterms:created>
  <dcterms:modified xsi:type="dcterms:W3CDTF">2023-01-15T07:08:07Z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